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</p:sldIdLst>
  <p:sldSz cy="32918400" cx="329184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747775"/>
          </p15:clr>
        </p15:guide>
        <p15:guide id="2" pos="10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FBDC16D-F433-43C9-9AE1-4EDDC2AECA76}">
  <a:tblStyle styleId="{FFBDC16D-F433-43C9-9AE1-4EDDC2AECA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0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2" Type="http://schemas.openxmlformats.org/officeDocument/2006/relationships/font" Target="fonts/HelveticaNeue-boldItalic.fntdata"/><Relationship Id="rId9" Type="http://schemas.openxmlformats.org/officeDocument/2006/relationships/font" Target="fonts/HelveticaNeue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04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4738cea40_0_49:notes"/>
          <p:cNvSpPr/>
          <p:nvPr>
            <p:ph idx="2" type="sldImg"/>
          </p:nvPr>
        </p:nvSpPr>
        <p:spPr>
          <a:xfrm>
            <a:off x="17145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7" name="Google Shape;127;g2a4738cea4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●"/>
            </a:pPr>
            <a:r>
              <a:rPr lang="en-GB" sz="1200">
                <a:solidFill>
                  <a:srgbClr val="0E0E0E"/>
                </a:solidFill>
              </a:rPr>
              <a:t>First, we dropped all entries missing lyrics or genres. </a:t>
            </a:r>
            <a:endParaRPr sz="1200">
              <a:solidFill>
                <a:srgbClr val="0E0E0E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●"/>
            </a:pPr>
            <a:r>
              <a:rPr lang="en-GB" sz="1200">
                <a:solidFill>
                  <a:srgbClr val="0E0E0E"/>
                </a:solidFill>
              </a:rPr>
              <a:t>Then, we filtered our 300+ initial genres into 40 “umbrella” supergenres </a:t>
            </a:r>
            <a:endParaRPr sz="1200">
              <a:solidFill>
                <a:srgbClr val="0E0E0E"/>
              </a:solidFill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○"/>
            </a:pPr>
            <a:r>
              <a:rPr lang="en-GB" sz="1200">
                <a:solidFill>
                  <a:srgbClr val="0E0E0E"/>
                </a:solidFill>
              </a:rPr>
              <a:t>(e.g., “country rap” has umbrellas of “country” and “rap”, while “British punk” has umbrella of “punk”)</a:t>
            </a:r>
            <a:endParaRPr sz="1200">
              <a:solidFill>
                <a:srgbClr val="0E0E0E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●"/>
            </a:pPr>
            <a:r>
              <a:rPr lang="en-GB" sz="1200">
                <a:solidFill>
                  <a:srgbClr val="0E0E0E"/>
                </a:solidFill>
              </a:rPr>
              <a:t>Finally, we one-hot encoded every “umbrella” genre for every song in the data.</a:t>
            </a:r>
            <a:endParaRPr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122150" y="4765280"/>
            <a:ext cx="30674100" cy="13136400"/>
          </a:xfrm>
          <a:prstGeom prst="rect">
            <a:avLst/>
          </a:prstGeom>
        </p:spPr>
        <p:txBody>
          <a:bodyPr anchorCtr="0" anchor="b" bIns="394950" lIns="394950" spcFirstLastPara="1" rIns="394950" wrap="square" tIns="3949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500"/>
              <a:buNone/>
              <a:defRPr sz="225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122120" y="18138400"/>
            <a:ext cx="30674100" cy="50733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122120" y="7079200"/>
            <a:ext cx="30674100" cy="12566100"/>
          </a:xfrm>
          <a:prstGeom prst="rect">
            <a:avLst/>
          </a:prstGeom>
        </p:spPr>
        <p:txBody>
          <a:bodyPr anchorCtr="0" anchor="b" bIns="394950" lIns="394950" spcFirstLastPara="1" rIns="394950" wrap="square" tIns="3949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800"/>
              <a:buNone/>
              <a:defRPr sz="51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122120" y="20174240"/>
            <a:ext cx="30674100" cy="83256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723900" lvl="0" marL="457200" algn="ctr">
              <a:spcBef>
                <a:spcPts val="0"/>
              </a:spcBef>
              <a:spcAft>
                <a:spcPts val="0"/>
              </a:spcAft>
              <a:buSzPts val="7800"/>
              <a:buChar char="●"/>
              <a:defRPr/>
            </a:lvl1pPr>
            <a:lvl2pPr indent="-609600" lvl="1" marL="914400" algn="ctr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2pPr>
            <a:lvl3pPr indent="-609600" lvl="2" marL="1371600" algn="ctr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3pPr>
            <a:lvl4pPr indent="-609600" lvl="3" marL="18288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4pPr>
            <a:lvl5pPr indent="-609600" lvl="4" marL="2286000" algn="ctr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5pPr>
            <a:lvl6pPr indent="-609600" lvl="5" marL="2743200" algn="ctr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6pPr>
            <a:lvl7pPr indent="-609600" lvl="6" marL="32004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7pPr>
            <a:lvl8pPr indent="-609600" lvl="7" marL="3657600" algn="ctr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8pPr>
            <a:lvl9pPr indent="-609600" lvl="8" marL="4114800" algn="ctr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1644650" y="1319213"/>
            <a:ext cx="296291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9026436" y="56178997"/>
            <a:ext cx="80950526" cy="158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1066800" lvl="0" marL="4572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indent="-946150" lvl="1" marL="9144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indent="-825500" lvl="2" marL="13716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3pPr>
            <a:lvl4pPr indent="-768350" lvl="3" marL="18288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indent="-768350" lvl="4" marL="22860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indent="-768350" lvl="5" marL="27432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indent="-768350" lvl="6" marL="32004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indent="-768350" lvl="7" marL="3657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indent="-768350" lvl="8" marL="41148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90603979" y="56178997"/>
            <a:ext cx="80950526" cy="158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1066800" lvl="0" marL="4572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indent="-946150" lvl="1" marL="9144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indent="-825500" lvl="2" marL="13716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3pPr>
            <a:lvl4pPr indent="-768350" lvl="3" marL="18288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indent="-768350" lvl="4" marL="22860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indent="-768350" lvl="5" marL="27432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indent="-768350" lvl="6" marL="32004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indent="-768350" lvl="7" marL="3657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indent="-768350" lvl="8" marL="41148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ctrTitle"/>
          </p:nvPr>
        </p:nvSpPr>
        <p:spPr>
          <a:xfrm>
            <a:off x="2821577" y="11686906"/>
            <a:ext cx="31977874" cy="8064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subTitle"/>
          </p:nvPr>
        </p:nvSpPr>
        <p:spPr>
          <a:xfrm>
            <a:off x="5643154" y="21318583"/>
            <a:ext cx="26334720" cy="9614263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lvl="0" algn="ctr">
              <a:spcBef>
                <a:spcPts val="3020"/>
              </a:spcBef>
              <a:spcAft>
                <a:spcPts val="0"/>
              </a:spcAft>
              <a:buClr>
                <a:srgbClr val="888888"/>
              </a:buClr>
              <a:buSzPts val="151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640"/>
              </a:spcBef>
              <a:spcAft>
                <a:spcPts val="0"/>
              </a:spcAft>
              <a:buClr>
                <a:srgbClr val="888888"/>
              </a:buClr>
              <a:buSzPts val="13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260"/>
              </a:spcBef>
              <a:spcAft>
                <a:spcPts val="0"/>
              </a:spcAft>
              <a:buClr>
                <a:srgbClr val="888888"/>
              </a:buClr>
              <a:buSzPts val="113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6" name="Google Shape;66;p15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1644650" y="1319213"/>
            <a:ext cx="296291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1644650" y="7681913"/>
            <a:ext cx="29629100" cy="21724937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2971802" y="24174997"/>
            <a:ext cx="31977874" cy="7471954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88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2971802" y="15945400"/>
            <a:ext cx="31977874" cy="8229597"/>
          </a:xfrm>
          <a:prstGeom prst="rect">
            <a:avLst/>
          </a:prstGeom>
          <a:noFill/>
          <a:ln>
            <a:noFill/>
          </a:ln>
        </p:spPr>
        <p:txBody>
          <a:bodyPr anchorCtr="0" anchor="b" bIns="214950" lIns="429925" spcFirstLastPara="1" rIns="429925" wrap="square" tIns="214950">
            <a:noAutofit/>
          </a:bodyPr>
          <a:lstStyle>
            <a:lvl1pPr indent="-228600" lvl="0" marL="457200" algn="l">
              <a:spcBef>
                <a:spcPts val="1880"/>
              </a:spcBef>
              <a:spcAft>
                <a:spcPts val="0"/>
              </a:spcAft>
              <a:buClr>
                <a:srgbClr val="888888"/>
              </a:buClr>
              <a:buSzPts val="9400"/>
              <a:buNone/>
              <a:defRPr sz="94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700"/>
              </a:spcBef>
              <a:spcAft>
                <a:spcPts val="0"/>
              </a:spcAft>
              <a:buClr>
                <a:srgbClr val="888888"/>
              </a:buClr>
              <a:buSzPts val="8500"/>
              <a:buNone/>
              <a:defRPr sz="85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7500"/>
              <a:buNone/>
              <a:defRPr sz="75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1881051" y="1506586"/>
            <a:ext cx="33858926" cy="6270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1881052" y="8421191"/>
            <a:ext cx="16622487" cy="3509552"/>
          </a:xfrm>
          <a:prstGeom prst="rect">
            <a:avLst/>
          </a:prstGeom>
          <a:noFill/>
          <a:ln>
            <a:noFill/>
          </a:ln>
        </p:spPr>
        <p:txBody>
          <a:bodyPr anchorCtr="0" anchor="b" bIns="214950" lIns="429925" spcFirstLastPara="1" rIns="429925" wrap="square" tIns="214950">
            <a:noAutofit/>
          </a:bodyPr>
          <a:lstStyle>
            <a:lvl1pPr indent="-228600" lvl="0" marL="4572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b="1" sz="11300"/>
            </a:lvl1pPr>
            <a:lvl2pPr indent="-228600" lvl="1" marL="9144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None/>
              <a:defRPr b="1" sz="9400"/>
            </a:lvl2pPr>
            <a:lvl3pPr indent="-228600" lvl="2" marL="1371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b="1" sz="8500"/>
            </a:lvl3pPr>
            <a:lvl4pPr indent="-228600" lvl="3" marL="1828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4pPr>
            <a:lvl5pPr indent="-228600" lvl="4" marL="22860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5pPr>
            <a:lvl6pPr indent="-228600" lvl="5" marL="27432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6pPr>
            <a:lvl7pPr indent="-228600" lvl="6" marL="32004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7pPr>
            <a:lvl8pPr indent="-228600" lvl="7" marL="36576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8pPr>
            <a:lvl9pPr indent="-228600" lvl="8" marL="4114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1881052" y="11930743"/>
            <a:ext cx="16622487" cy="21675637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946150" lvl="0" marL="4572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indent="-825500" lvl="1" marL="9144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–"/>
              <a:defRPr sz="9400"/>
            </a:lvl2pPr>
            <a:lvl3pPr indent="-768350" lvl="2" marL="1371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indent="-704850" lvl="3" marL="1828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–"/>
              <a:defRPr sz="7500"/>
            </a:lvl4pPr>
            <a:lvl5pPr indent="-704850" lvl="4" marL="22860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»"/>
              <a:defRPr sz="7500"/>
            </a:lvl5pPr>
            <a:lvl6pPr indent="-704850" lvl="5" marL="27432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6pPr>
            <a:lvl7pPr indent="-704850" lvl="6" marL="32004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7pPr>
            <a:lvl8pPr indent="-704850" lvl="7" marL="36576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8pPr>
            <a:lvl9pPr indent="-704850" lvl="8" marL="4114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19110962" y="8421191"/>
            <a:ext cx="16629017" cy="3509552"/>
          </a:xfrm>
          <a:prstGeom prst="rect">
            <a:avLst/>
          </a:prstGeom>
          <a:noFill/>
          <a:ln>
            <a:noFill/>
          </a:ln>
        </p:spPr>
        <p:txBody>
          <a:bodyPr anchorCtr="0" anchor="b" bIns="214950" lIns="429925" spcFirstLastPara="1" rIns="429925" wrap="square" tIns="214950">
            <a:noAutofit/>
          </a:bodyPr>
          <a:lstStyle>
            <a:lvl1pPr indent="-228600" lvl="0" marL="4572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b="1" sz="11300"/>
            </a:lvl1pPr>
            <a:lvl2pPr indent="-228600" lvl="1" marL="9144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None/>
              <a:defRPr b="1" sz="9400"/>
            </a:lvl2pPr>
            <a:lvl3pPr indent="-228600" lvl="2" marL="1371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b="1" sz="8500"/>
            </a:lvl3pPr>
            <a:lvl4pPr indent="-228600" lvl="3" marL="1828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4pPr>
            <a:lvl5pPr indent="-228600" lvl="4" marL="22860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5pPr>
            <a:lvl6pPr indent="-228600" lvl="5" marL="27432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6pPr>
            <a:lvl7pPr indent="-228600" lvl="6" marL="32004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7pPr>
            <a:lvl8pPr indent="-228600" lvl="7" marL="36576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8pPr>
            <a:lvl9pPr indent="-228600" lvl="8" marL="4114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19110962" y="11930743"/>
            <a:ext cx="16629017" cy="21675637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946150" lvl="0" marL="4572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indent="-825500" lvl="1" marL="9144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–"/>
              <a:defRPr sz="9400"/>
            </a:lvl2pPr>
            <a:lvl3pPr indent="-768350" lvl="2" marL="1371600" algn="l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indent="-704850" lvl="3" marL="1828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–"/>
              <a:defRPr sz="7500"/>
            </a:lvl4pPr>
            <a:lvl5pPr indent="-704850" lvl="4" marL="22860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»"/>
              <a:defRPr sz="7500"/>
            </a:lvl5pPr>
            <a:lvl6pPr indent="-704850" lvl="5" marL="27432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6pPr>
            <a:lvl7pPr indent="-704850" lvl="6" marL="32004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7pPr>
            <a:lvl8pPr indent="-704850" lvl="7" marL="36576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8pPr>
            <a:lvl9pPr indent="-704850" lvl="8" marL="411480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500"/>
              <a:buChar char="•"/>
              <a:defRPr sz="7500"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1644650" y="1319213"/>
            <a:ext cx="296291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1881054" y="1497874"/>
            <a:ext cx="12377059" cy="6374674"/>
          </a:xfrm>
          <a:prstGeom prst="rect">
            <a:avLst/>
          </a:prstGeom>
          <a:noFill/>
          <a:ln>
            <a:noFill/>
          </a:ln>
        </p:spPr>
        <p:txBody>
          <a:bodyPr anchorCtr="0" anchor="b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9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4708777" y="1497878"/>
            <a:ext cx="21031200" cy="32108505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1187450" lvl="0" marL="457200" algn="l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Char char="•"/>
              <a:defRPr sz="15100"/>
            </a:lvl1pPr>
            <a:lvl2pPr indent="-1066800" lvl="1" marL="91440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–"/>
              <a:defRPr sz="13200"/>
            </a:lvl2pPr>
            <a:lvl3pPr indent="-946150" lvl="2" marL="137160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3pPr>
            <a:lvl4pPr indent="-825500" lvl="3" marL="18288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–"/>
              <a:defRPr sz="9400"/>
            </a:lvl4pPr>
            <a:lvl5pPr indent="-825500" lvl="4" marL="22860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»"/>
              <a:defRPr sz="9400"/>
            </a:lvl5pPr>
            <a:lvl6pPr indent="-825500" lvl="5" marL="27432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6pPr>
            <a:lvl7pPr indent="-825500" lvl="6" marL="32004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7pPr>
            <a:lvl8pPr indent="-825500" lvl="7" marL="36576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8pPr>
            <a:lvl9pPr indent="-825500" lvl="8" marL="411480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Char char="•"/>
              <a:defRPr sz="94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1881054" y="7872552"/>
            <a:ext cx="12377059" cy="25733831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228600" lvl="0" marL="457200" algn="l"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indent="-228600" lvl="1" marL="914400" algn="l"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indent="-228600" lvl="2" marL="1371600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indent="-228600" lvl="3" marL="18288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4pPr>
            <a:lvl5pPr indent="-228600" lvl="4" marL="22860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5pPr>
            <a:lvl6pPr indent="-228600" lvl="5" marL="27432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6pPr>
            <a:lvl7pPr indent="-228600" lvl="6" marL="32004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7pPr>
            <a:lvl8pPr indent="-228600" lvl="7" marL="36576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8pPr>
            <a:lvl9pPr indent="-228600" lvl="8" marL="41148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122120" y="13765440"/>
            <a:ext cx="30674100" cy="53880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7373985" y="26334720"/>
            <a:ext cx="22572617" cy="3108963"/>
          </a:xfrm>
          <a:prstGeom prst="rect">
            <a:avLst/>
          </a:prstGeom>
          <a:noFill/>
          <a:ln>
            <a:noFill/>
          </a:ln>
        </p:spPr>
        <p:txBody>
          <a:bodyPr anchorCtr="0" anchor="b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9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7373985" y="3361509"/>
            <a:ext cx="22572617" cy="22572617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7373985" y="29443683"/>
            <a:ext cx="22572617" cy="4415243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228600" lvl="0" marL="457200" algn="l"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indent="-228600" lvl="1" marL="914400" algn="l"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indent="-228600" lvl="2" marL="1371600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indent="-228600" lvl="3" marL="18288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4pPr>
            <a:lvl5pPr indent="-228600" lvl="4" marL="22860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5pPr>
            <a:lvl6pPr indent="-228600" lvl="5" marL="27432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6pPr>
            <a:lvl7pPr indent="-228600" lvl="6" marL="32004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7pPr>
            <a:lvl8pPr indent="-228600" lvl="7" marL="36576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8pPr>
            <a:lvl9pPr indent="-228600" lvl="8" marL="411480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1644650" y="1319213"/>
            <a:ext cx="296291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5596732" y="3729832"/>
            <a:ext cx="21724937" cy="29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48516544" y="92046338"/>
            <a:ext cx="205443906" cy="406320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-33060998" y="51727827"/>
            <a:ext cx="205443906" cy="121269036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122120" y="2848160"/>
            <a:ext cx="30674100" cy="36651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122120" y="7375840"/>
            <a:ext cx="30674100" cy="218643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723900" lvl="0" marL="457200">
              <a:spcBef>
                <a:spcPts val="0"/>
              </a:spcBef>
              <a:spcAft>
                <a:spcPts val="0"/>
              </a:spcAft>
              <a:buSzPts val="7800"/>
              <a:buChar char="●"/>
              <a:defRPr/>
            </a:lvl1pPr>
            <a:lvl2pPr indent="-609600" lvl="1" marL="9144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2pPr>
            <a:lvl3pPr indent="-609600" lvl="2" marL="13716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3pPr>
            <a:lvl4pPr indent="-609600" lvl="3" marL="18288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4pPr>
            <a:lvl5pPr indent="-609600" lvl="4" marL="22860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5pPr>
            <a:lvl6pPr indent="-609600" lvl="5" marL="27432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6pPr>
            <a:lvl7pPr indent="-609600" lvl="6" marL="32004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7pPr>
            <a:lvl8pPr indent="-609600" lvl="7" marL="36576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8pPr>
            <a:lvl9pPr indent="-609600" lvl="8" marL="41148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122120" y="2848160"/>
            <a:ext cx="30674100" cy="36651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122120" y="7375840"/>
            <a:ext cx="14399700" cy="218643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609600" lvl="0" marL="4572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indent="-558800" lvl="1" marL="9144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indent="-558800" lvl="2" marL="13716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indent="-558800" lvl="3" marL="182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indent="-558800" lvl="4" marL="22860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indent="-558800" lvl="5" marL="27432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indent="-558800" lvl="6" marL="32004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indent="-558800" lvl="7" marL="36576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indent="-558800" lvl="8" marL="41148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7396640" y="7375840"/>
            <a:ext cx="14399700" cy="218643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609600" lvl="0" marL="4572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indent="-558800" lvl="1" marL="9144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indent="-558800" lvl="2" marL="13716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indent="-558800" lvl="3" marL="182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indent="-558800" lvl="4" marL="22860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indent="-558800" lvl="5" marL="27432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indent="-558800" lvl="6" marL="32004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indent="-558800" lvl="7" marL="36576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indent="-558800" lvl="8" marL="41148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122120" y="2848160"/>
            <a:ext cx="30674100" cy="36651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1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122120" y="3555840"/>
            <a:ext cx="10108800" cy="4836600"/>
          </a:xfrm>
          <a:prstGeom prst="rect">
            <a:avLst/>
          </a:prstGeom>
        </p:spPr>
        <p:txBody>
          <a:bodyPr anchorCtr="0" anchor="b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122120" y="8893440"/>
            <a:ext cx="10108800" cy="203490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558800" lvl="0" marL="4572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indent="-558800" lvl="1" marL="9144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indent="-558800" lvl="2" marL="13716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indent="-558800" lvl="3" marL="182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indent="-558800" lvl="4" marL="22860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indent="-558800" lvl="5" marL="27432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indent="-558800" lvl="6" marL="32004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indent="-558800" lvl="7" marL="365760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indent="-558800" lvl="8" marL="411480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764900" y="2880960"/>
            <a:ext cx="22924200" cy="261810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1pPr>
            <a:lvl2pPr lvl="1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2pPr>
            <a:lvl3pPr lvl="2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3pPr>
            <a:lvl4pPr lvl="3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4pPr>
            <a:lvl5pPr lvl="4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5pPr>
            <a:lvl6pPr lvl="5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6pPr>
            <a:lvl7pPr lvl="6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7pPr>
            <a:lvl8pPr lvl="7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8pPr>
            <a:lvl9pPr lvl="8">
              <a:spcBef>
                <a:spcPts val="0"/>
              </a:spcBef>
              <a:spcAft>
                <a:spcPts val="0"/>
              </a:spcAft>
              <a:buSzPts val="20700"/>
              <a:buNone/>
              <a:defRPr sz="207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459200" y="-800"/>
            <a:ext cx="164592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94950" lIns="394950" spcFirstLastPara="1" rIns="394950" wrap="square" tIns="394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955800" y="7892320"/>
            <a:ext cx="14562600" cy="9486600"/>
          </a:xfrm>
          <a:prstGeom prst="rect">
            <a:avLst/>
          </a:prstGeom>
        </p:spPr>
        <p:txBody>
          <a:bodyPr anchorCtr="0" anchor="b" bIns="394950" lIns="394950" spcFirstLastPara="1" rIns="394950" wrap="square" tIns="3949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955800" y="17939680"/>
            <a:ext cx="14562600" cy="7903800"/>
          </a:xfrm>
          <a:prstGeom prst="rect">
            <a:avLst/>
          </a:prstGeom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7782200" y="4634080"/>
            <a:ext cx="13813200" cy="236493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indent="-723900" lvl="0" marL="457200">
              <a:spcBef>
                <a:spcPts val="0"/>
              </a:spcBef>
              <a:spcAft>
                <a:spcPts val="0"/>
              </a:spcAft>
              <a:buSzPts val="7800"/>
              <a:buChar char="●"/>
              <a:defRPr/>
            </a:lvl1pPr>
            <a:lvl2pPr indent="-609600" lvl="1" marL="9144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2pPr>
            <a:lvl3pPr indent="-609600" lvl="2" marL="13716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3pPr>
            <a:lvl4pPr indent="-609600" lvl="3" marL="18288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4pPr>
            <a:lvl5pPr indent="-609600" lvl="4" marL="22860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5pPr>
            <a:lvl6pPr indent="-609600" lvl="5" marL="27432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6pPr>
            <a:lvl7pPr indent="-609600" lvl="6" marL="32004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7pPr>
            <a:lvl8pPr indent="-609600" lvl="7" marL="3657600">
              <a:spcBef>
                <a:spcPts val="0"/>
              </a:spcBef>
              <a:spcAft>
                <a:spcPts val="0"/>
              </a:spcAft>
              <a:buSzPts val="6000"/>
              <a:buChar char="○"/>
              <a:defRPr/>
            </a:lvl8pPr>
            <a:lvl9pPr indent="-609600" lvl="8" marL="4114800">
              <a:spcBef>
                <a:spcPts val="0"/>
              </a:spcBef>
              <a:spcAft>
                <a:spcPts val="0"/>
              </a:spcAft>
              <a:buSzPts val="60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122120" y="27075680"/>
            <a:ext cx="21595800" cy="3872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22120" y="2848160"/>
            <a:ext cx="30674100" cy="3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94950" lIns="394950" spcFirstLastPara="1" rIns="394950" wrap="square" tIns="3949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00"/>
              <a:buNone/>
              <a:defRPr sz="1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22120" y="7375840"/>
            <a:ext cx="30674100" cy="218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94950" lIns="394950" spcFirstLastPara="1" rIns="394950" wrap="square" tIns="394950">
            <a:normAutofit/>
          </a:bodyPr>
          <a:lstStyle>
            <a:lvl1pPr indent="-723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Char char="●"/>
              <a:defRPr sz="7800">
                <a:solidFill>
                  <a:schemeClr val="dk2"/>
                </a:solidFill>
              </a:defRPr>
            </a:lvl1pPr>
            <a:lvl2pPr indent="-609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○"/>
              <a:defRPr sz="6000">
                <a:solidFill>
                  <a:schemeClr val="dk2"/>
                </a:solidFill>
              </a:defRPr>
            </a:lvl2pPr>
            <a:lvl3pPr indent="-609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■"/>
              <a:defRPr sz="6000">
                <a:solidFill>
                  <a:schemeClr val="dk2"/>
                </a:solidFill>
              </a:defRPr>
            </a:lvl3pPr>
            <a:lvl4pPr indent="-609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4pPr>
            <a:lvl5pPr indent="-609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○"/>
              <a:defRPr sz="6000">
                <a:solidFill>
                  <a:schemeClr val="dk2"/>
                </a:solidFill>
              </a:defRPr>
            </a:lvl5pPr>
            <a:lvl6pPr indent="-609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■"/>
              <a:defRPr sz="6000">
                <a:solidFill>
                  <a:schemeClr val="dk2"/>
                </a:solidFill>
              </a:defRPr>
            </a:lvl6pPr>
            <a:lvl7pPr indent="-609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7pPr>
            <a:lvl8pPr indent="-609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○"/>
              <a:defRPr sz="6000">
                <a:solidFill>
                  <a:schemeClr val="dk2"/>
                </a:solidFill>
              </a:defRPr>
            </a:lvl8pPr>
            <a:lvl9pPr indent="-609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■"/>
              <a:defRPr sz="6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0500848" y="29844588"/>
            <a:ext cx="1975200" cy="25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94950" lIns="394950" spcFirstLastPara="1" rIns="394950" wrap="square" tIns="394950">
            <a:normAutofit/>
          </a:bodyPr>
          <a:lstStyle>
            <a:lvl1pPr lvl="0" algn="r">
              <a:buNone/>
              <a:defRPr sz="4300">
                <a:solidFill>
                  <a:schemeClr val="dk2"/>
                </a:solidFill>
              </a:defRPr>
            </a:lvl1pPr>
            <a:lvl2pPr lvl="1" algn="r">
              <a:buNone/>
              <a:defRPr sz="4300">
                <a:solidFill>
                  <a:schemeClr val="dk2"/>
                </a:solidFill>
              </a:defRPr>
            </a:lvl2pPr>
            <a:lvl3pPr lvl="2" algn="r">
              <a:buNone/>
              <a:defRPr sz="4300">
                <a:solidFill>
                  <a:schemeClr val="dk2"/>
                </a:solidFill>
              </a:defRPr>
            </a:lvl3pPr>
            <a:lvl4pPr lvl="3" algn="r">
              <a:buNone/>
              <a:defRPr sz="4300">
                <a:solidFill>
                  <a:schemeClr val="dk2"/>
                </a:solidFill>
              </a:defRPr>
            </a:lvl4pPr>
            <a:lvl5pPr lvl="4" algn="r">
              <a:buNone/>
              <a:defRPr sz="4300">
                <a:solidFill>
                  <a:schemeClr val="dk2"/>
                </a:solidFill>
              </a:defRPr>
            </a:lvl5pPr>
            <a:lvl6pPr lvl="5" algn="r">
              <a:buNone/>
              <a:defRPr sz="4300">
                <a:solidFill>
                  <a:schemeClr val="dk2"/>
                </a:solidFill>
              </a:defRPr>
            </a:lvl6pPr>
            <a:lvl7pPr lvl="6" algn="r">
              <a:buNone/>
              <a:defRPr sz="4300">
                <a:solidFill>
                  <a:schemeClr val="dk2"/>
                </a:solidFill>
              </a:defRPr>
            </a:lvl7pPr>
            <a:lvl8pPr lvl="7" algn="r">
              <a:buNone/>
              <a:defRPr sz="4300">
                <a:solidFill>
                  <a:schemeClr val="dk2"/>
                </a:solidFill>
              </a:defRPr>
            </a:lvl8pPr>
            <a:lvl9pPr lvl="8" algn="r">
              <a:buNone/>
              <a:defRPr sz="4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644650" y="1319213"/>
            <a:ext cx="296291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1644650" y="7681913"/>
            <a:ext cx="29629100" cy="21724937"/>
          </a:xfrm>
          <a:prstGeom prst="rect">
            <a:avLst/>
          </a:prstGeom>
          <a:noFill/>
          <a:ln>
            <a:noFill/>
          </a:ln>
        </p:spPr>
        <p:txBody>
          <a:bodyPr anchorCtr="0" anchor="t" bIns="214950" lIns="429925" spcFirstLastPara="1" rIns="429925" wrap="square" tIns="214950">
            <a:noAutofit/>
          </a:bodyPr>
          <a:lstStyle>
            <a:lvl1pPr indent="-1187450" lvl="0" marL="457200" marR="0" rtl="0" algn="l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Char char="•"/>
              <a:defRPr b="0" i="0" sz="15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66800" lvl="1" marL="914400" marR="0" rtl="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–"/>
              <a:defRPr b="0" i="0" sz="1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946150" lvl="2" marL="1371600" marR="0" rtl="0" algn="l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•"/>
              <a:defRPr b="0" i="0" sz="1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25500" lvl="3" marL="18288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–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25500" lvl="4" marL="22860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»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25500" lvl="5" marL="27432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•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25500" lvl="6" marL="32004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•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25500" lvl="7" marL="36576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•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25500" lvl="8" marL="4114800" marR="0" rtl="0" algn="l"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Arial"/>
              <a:buChar char="•"/>
              <a:defRPr b="0" i="0" sz="9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16446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1245850" y="30511750"/>
            <a:ext cx="104267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23590250" y="30511750"/>
            <a:ext cx="7683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0" Type="http://schemas.openxmlformats.org/officeDocument/2006/relationships/hyperlink" Target="https://huggingface.co/datasets/brunokreiner/genius-lyrics" TargetMode="External"/><Relationship Id="rId9" Type="http://schemas.openxmlformats.org/officeDocument/2006/relationships/image" Target="../media/image2.jp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838200" y="7376159"/>
            <a:ext cx="8946000" cy="52788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5"/>
          <p:cNvSpPr txBox="1"/>
          <p:nvPr/>
        </p:nvSpPr>
        <p:spPr>
          <a:xfrm>
            <a:off x="939050" y="6324600"/>
            <a:ext cx="89916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  <p:sp>
        <p:nvSpPr>
          <p:cNvPr id="131" name="Google Shape;131;p25"/>
          <p:cNvSpPr txBox="1"/>
          <p:nvPr/>
        </p:nvSpPr>
        <p:spPr>
          <a:xfrm>
            <a:off x="1412875" y="23929975"/>
            <a:ext cx="1350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25" lIns="85475" spcFirstLastPara="1" rIns="85475" wrap="square" tIns="427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23807738" y="31318200"/>
            <a:ext cx="8817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25" lIns="85475" spcFirstLastPara="1" rIns="85475" wrap="square" tIns="427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23241000" y="30403800"/>
            <a:ext cx="82263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25" lIns="512975" spcFirstLastPara="1" rIns="512975" wrap="square" tIns="42725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10439400" y="16842950"/>
            <a:ext cx="122076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5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descr="https://photos-4.dropbox.com/t/0/AAD-pIMAtICVX5crRoWOeGF7AbMvafaoEb_qXLwDJIKVHA/12/49846/jpeg/32x32/3/_/1/2/2011-10-06%2023.53.47.jpg/4C92rF8myezDl2khAz9ZmWFbjbi7QgT7QZYCOdU1H3A?size=1024x768" id="135" name="Google Shape;135;p25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5"/>
          <p:cNvSpPr/>
          <p:nvPr/>
        </p:nvSpPr>
        <p:spPr>
          <a:xfrm>
            <a:off x="842100" y="14995723"/>
            <a:ext cx="8991600" cy="52788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The dataset contains 481,000 English songs released from 1950 to 2017. </a:t>
            </a:r>
            <a:endParaRPr sz="3500">
              <a:solidFill>
                <a:srgbClr val="0E0E0E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The two attributes of interest are the lyrics and the list of genres.</a:t>
            </a:r>
            <a:endParaRPr sz="3500">
              <a:solidFill>
                <a:srgbClr val="0E0E0E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The lyrics come from Genius and the genres are sourced from Spotify.</a:t>
            </a:r>
            <a:endParaRPr sz="3500">
              <a:solidFill>
                <a:srgbClr val="0E0E0E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</a:endParaRPr>
          </a:p>
        </p:txBody>
      </p:sp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5381" y="6855383"/>
            <a:ext cx="12043522" cy="677448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5"/>
          <p:cNvSpPr txBox="1"/>
          <p:nvPr/>
        </p:nvSpPr>
        <p:spPr>
          <a:xfrm>
            <a:off x="23788150" y="12959125"/>
            <a:ext cx="87720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/>
          </a:p>
        </p:txBody>
      </p:sp>
      <p:sp>
        <p:nvSpPr>
          <p:cNvPr id="139" name="Google Shape;139;p25"/>
          <p:cNvSpPr txBox="1"/>
          <p:nvPr/>
        </p:nvSpPr>
        <p:spPr>
          <a:xfrm>
            <a:off x="10603466" y="6339840"/>
            <a:ext cx="120435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METHODOLOGY</a:t>
            </a:r>
            <a:endParaRPr/>
          </a:p>
        </p:txBody>
      </p:sp>
      <p:sp>
        <p:nvSpPr>
          <p:cNvPr id="140" name="Google Shape;140;p25"/>
          <p:cNvSpPr txBox="1"/>
          <p:nvPr>
            <p:ph type="title"/>
          </p:nvPr>
        </p:nvSpPr>
        <p:spPr>
          <a:xfrm>
            <a:off x="1644650" y="1319213"/>
            <a:ext cx="29629200" cy="44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4950" lIns="429925" spcFirstLastPara="1" rIns="429925" wrap="square" tIns="214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5"/>
          <p:cNvSpPr txBox="1"/>
          <p:nvPr/>
        </p:nvSpPr>
        <p:spPr>
          <a:xfrm>
            <a:off x="829100" y="857250"/>
            <a:ext cx="31113300" cy="4956300"/>
          </a:xfrm>
          <a:prstGeom prst="rect">
            <a:avLst/>
          </a:prstGeom>
          <a:solidFill>
            <a:schemeClr val="lt1"/>
          </a:solidFill>
          <a:ln cap="flat" cmpd="tri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53525" lIns="0" spcFirstLastPara="1" rIns="0" wrap="square" tIns="2535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Lyric Lovers: Predicting Song Genre by Lyrics</a:t>
            </a:r>
            <a:endParaRPr b="1" sz="5400" u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p25"/>
          <p:cNvSpPr txBox="1"/>
          <p:nvPr/>
        </p:nvSpPr>
        <p:spPr>
          <a:xfrm>
            <a:off x="3585797" y="2822625"/>
            <a:ext cx="262266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dk1"/>
                </a:solidFill>
              </a:rPr>
              <a:t>Greyson Henry, Computer Science ‘26</a:t>
            </a:r>
            <a:endParaRPr sz="4000">
              <a:solidFill>
                <a:srgbClr val="B50013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000">
                <a:solidFill>
                  <a:schemeClr val="dk1"/>
                </a:solidFill>
              </a:rPr>
              <a:t>Hayden Johnson, Economics ‘25  </a:t>
            </a:r>
            <a:endParaRPr sz="4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4000">
                <a:solidFill>
                  <a:schemeClr val="dk1"/>
                </a:solidFill>
              </a:rPr>
              <a:t>John O’Neil, History ‘25  </a:t>
            </a:r>
            <a:endParaRPr sz="4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4000">
                <a:solidFill>
                  <a:schemeClr val="dk1"/>
                </a:solidFill>
              </a:rPr>
              <a:t>Julia Hogg, Computer Science and English, ‘25</a:t>
            </a:r>
            <a:endParaRPr sz="4000">
              <a:solidFill>
                <a:schemeClr val="dk1"/>
              </a:solidFill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23890925" y="14194350"/>
            <a:ext cx="8626800" cy="744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39175" lIns="78350" spcFirstLastPara="1" rIns="78350" wrap="square" tIns="39175">
            <a:no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Based on our results, umbrella genres are indeed predictable by lyrics with an accuracy of &gt;50%.</a:t>
            </a:r>
            <a:endParaRPr sz="3500">
              <a:solidFill>
                <a:schemeClr val="dk1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Accuracy fluctuates wildly by genre, with rap and hip-hop predictions being particularly accurate. </a:t>
            </a:r>
            <a:endParaRPr sz="3500">
              <a:solidFill>
                <a:schemeClr val="dk1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Precision and recall scores remain subpar, likely due to the sparsity of our data (at least, on a by-genre basis).</a:t>
            </a:r>
            <a:endParaRPr sz="3500">
              <a:solidFill>
                <a:schemeClr val="dk1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The number of nearest neighbors used in the KNN classification doesn’t seem to substantially affect accuracy scores.</a:t>
            </a:r>
            <a:endParaRPr sz="3500">
              <a:solidFill>
                <a:schemeClr val="dk1"/>
              </a:solidFill>
            </a:endParaRPr>
          </a:p>
        </p:txBody>
      </p:sp>
      <p:sp>
        <p:nvSpPr>
          <p:cNvPr id="144" name="Google Shape;144;p25"/>
          <p:cNvSpPr txBox="1"/>
          <p:nvPr/>
        </p:nvSpPr>
        <p:spPr>
          <a:xfrm>
            <a:off x="23543625" y="7807400"/>
            <a:ext cx="87720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Nearly half of the raw dataset lacked data for either lyrics or genre, limiting our training possibilities.</a:t>
            </a:r>
            <a:endParaRPr b="1" sz="3500">
              <a:solidFill>
                <a:srgbClr val="0E0E0E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The dataset is quite sparse on a per-supergenre basis, which led to a very large number of true negatives to account for. This could possibly balloon accuracy.</a:t>
            </a:r>
            <a:endParaRPr sz="3500">
              <a:solidFill>
                <a:srgbClr val="0E0E0E"/>
              </a:solidFill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887708" y="14220510"/>
            <a:ext cx="89460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/>
          </a:p>
        </p:txBody>
      </p:sp>
      <p:sp>
        <p:nvSpPr>
          <p:cNvPr id="146" name="Google Shape;146;p25"/>
          <p:cNvSpPr txBox="1"/>
          <p:nvPr/>
        </p:nvSpPr>
        <p:spPr>
          <a:xfrm>
            <a:off x="883800" y="25224225"/>
            <a:ext cx="9157200" cy="29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39175" lIns="78350" spcFirstLastPara="1" rIns="78350" wrap="square" tIns="3917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data:image/png;base64,iVBORw0KGgoAAAANSUhEUgAAABoAAAFHCAIAAAAwT8sEAAAAzUlEQVR42u3VsQrCMBSG0VZuAw7dRIqI7/8+Qofu2e2UMb7EHSSePMA3/Cckc611yjuXKfXIycnJyQ2Ym1trtvuJXPTebSfnovyv7Oc8M3Pv/cjMPbcbWU+AHAoUcijI2g6FHAoUcmRR2A4FCtuRtR0KFLZDIUcWBQoUKGxHVg4FChQo5MiikEOBAgUKObIo5FCgkCMrhwKFHAqytkOBwnYo5MiisB0KFLYjazsUKGyHQm5E2bg/Xpm59Voyc6Us7p0XRY6s3GhfT0Qk5r6HUbMcGScWsQAAAABJRU5ErkJggg==" id="147" name="Google Shape;147;p25"/>
          <p:cNvSpPr/>
          <p:nvPr/>
        </p:nvSpPr>
        <p:spPr>
          <a:xfrm>
            <a:off x="307975" y="79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png;base64,iVBORw0KGgoAAAANSUhEUgAAABoAAAFHCAIAAAAwT8sEAAABFElEQVR42u3YsWrCUACF4ZvmNtDBQbClFHHrS/i+Po2j0ME9ex3aUEJMX+IMUb88wA+e7yZRm77vS+56KtFLTk5OTu4Oc80wDLZbRK7O82w7OQflcWW/L5dk7vR1Tua27xuyHgFyKFDIoSBrOxRyKFDIkUVhOxQobEfWdihQ2A6FHFkUKFCgsB1ZuQVQXF8Pydy8OiZzzaIpSilBjYUf43EcowcleozrNE1JCs87N5kcChRyKB6Vom3b5Ietv/voN6hxHc39fEZl/7bRXz3XthQ3mf8C5FCgkCOLwnYo5FCQtR0KFLZDIUcWhe1QoLAdWRQoUKBAIXfjsvXtY5fMrV66ZK7rnp07TxQ5snL39uqptQZz/2+XyQbPbrVSAAAAAElFTkSuQmCC" id="148" name="Google Shape;148;p25"/>
          <p:cNvSpPr/>
          <p:nvPr/>
        </p:nvSpPr>
        <p:spPr>
          <a:xfrm>
            <a:off x="460375" y="1603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914125" y="7650475"/>
            <a:ext cx="8772000" cy="6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39175" lIns="78350" spcFirstLastPara="1" rIns="78350" wrap="square" tIns="39175">
            <a:sp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Our group sought to predict the genre of songs given their lyrics.</a:t>
            </a:r>
            <a:endParaRPr sz="3500">
              <a:solidFill>
                <a:srgbClr val="0E0E0E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We all love music and wanted to explore a dataset centered around it. Something we found interesting was the different genre listings, so we decided to work with that in our project.</a:t>
            </a:r>
            <a:endParaRPr sz="3500">
              <a:solidFill>
                <a:srgbClr val="0E0E0E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500"/>
              <a:buChar char="●"/>
            </a:pPr>
            <a:r>
              <a:rPr lang="en-GB" sz="3500">
                <a:solidFill>
                  <a:srgbClr val="0E0E0E"/>
                </a:solidFill>
              </a:rPr>
              <a:t>We hypothesize that a song’s genre can be predicted by its lyrics with an accuracy of &gt;50%.</a:t>
            </a:r>
            <a:endParaRPr sz="3500">
              <a:solidFill>
                <a:schemeClr val="dk1"/>
              </a:solidFill>
            </a:endParaRPr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5800" y="1830250"/>
            <a:ext cx="4494300" cy="449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 txBox="1"/>
          <p:nvPr/>
        </p:nvSpPr>
        <p:spPr>
          <a:xfrm>
            <a:off x="23751100" y="6324550"/>
            <a:ext cx="86268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ERROR ANALYSIS</a:t>
            </a:r>
            <a:endParaRPr/>
          </a:p>
        </p:txBody>
      </p:sp>
      <p:graphicFrame>
        <p:nvGraphicFramePr>
          <p:cNvPr id="152" name="Google Shape;152;p25"/>
          <p:cNvGraphicFramePr/>
          <p:nvPr/>
        </p:nvGraphicFramePr>
        <p:xfrm>
          <a:off x="10774588" y="18215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{FFBDC16D-F433-43C9-9AE1-4EDDC2AECA76}</a:tableStyleId>
              </a:tblPr>
              <a:tblGrid>
                <a:gridCol w="2233125"/>
                <a:gridCol w="2233125"/>
                <a:gridCol w="2233125"/>
                <a:gridCol w="2233125"/>
                <a:gridCol w="2233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Accuracy</a:t>
                      </a:r>
                      <a:endParaRPr b="1" sz="3500"/>
                    </a:p>
                  </a:txBody>
                  <a:tcPr marT="91425" marB="91425" marR="91425" marL="91425"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Precision</a:t>
                      </a:r>
                      <a:endParaRPr b="1" sz="3500"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Recall</a:t>
                      </a:r>
                      <a:endParaRPr b="1" sz="3500"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F1-score</a:t>
                      </a:r>
                      <a:endParaRPr b="1" sz="35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Nearest Neighbor</a:t>
                      </a:r>
                      <a:endParaRPr b="1"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72.8%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37.1%</a:t>
                      </a:r>
                      <a:endParaRPr sz="3500"/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28.2%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15.4%</a:t>
                      </a:r>
                      <a:endParaRPr sz="35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3500">
                          <a:solidFill>
                            <a:schemeClr val="dk1"/>
                          </a:solidFill>
                        </a:rPr>
                        <a:t>Naive Bayes</a:t>
                      </a:r>
                      <a:endParaRPr b="1"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69.1%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41.4%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59.7%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23.4%</a:t>
                      </a:r>
                      <a:endParaRPr sz="35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Random Class </a:t>
                      </a:r>
                      <a:endParaRPr b="1"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50.0%</a:t>
                      </a:r>
                      <a:endParaRPr sz="35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24.6%</a:t>
                      </a:r>
                      <a:endParaRPr sz="35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>
                          <a:solidFill>
                            <a:schemeClr val="dk1"/>
                          </a:solidFill>
                        </a:rPr>
                        <a:t>50.0%</a:t>
                      </a:r>
                      <a:endParaRPr sz="3500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>
                          <a:solidFill>
                            <a:schemeClr val="dk1"/>
                          </a:solidFill>
                        </a:rPr>
                        <a:t>30.7%</a:t>
                      </a:r>
                      <a:endParaRPr sz="3500"/>
                    </a:p>
                  </a:txBody>
                  <a:tcPr marT="91425" marB="91425" marR="91425" marL="91425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500"/>
                        <a:t>Majority Class</a:t>
                      </a:r>
                      <a:endParaRPr b="1"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40.00%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40.00%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100%</a:t>
                      </a:r>
                      <a:endParaRPr sz="3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500"/>
                        <a:t>56.9%</a:t>
                      </a:r>
                      <a:endParaRPr sz="35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53" name="Google Shape;15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84670" y="13187500"/>
            <a:ext cx="7697117" cy="32717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/>
          <p:nvPr/>
        </p:nvSpPr>
        <p:spPr>
          <a:xfrm>
            <a:off x="929400" y="24372750"/>
            <a:ext cx="88170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The number of songs for each genre increased at a similar rate each year.</a:t>
            </a:r>
            <a:endParaRPr sz="3500">
              <a:solidFill>
                <a:schemeClr val="dk1"/>
              </a:solidFill>
            </a:endParaRPr>
          </a:p>
        </p:txBody>
      </p:sp>
      <p:pic>
        <p:nvPicPr>
          <p:cNvPr id="155" name="Google Shape;155;p25"/>
          <p:cNvPicPr preferRelativeResize="0"/>
          <p:nvPr/>
        </p:nvPicPr>
        <p:blipFill rotWithShape="1">
          <a:blip r:embed="rId6">
            <a:alphaModFix/>
          </a:blip>
          <a:srcRect b="0" l="4063" r="6635" t="0"/>
          <a:stretch/>
        </p:blipFill>
        <p:spPr>
          <a:xfrm>
            <a:off x="405475" y="19093938"/>
            <a:ext cx="9428226" cy="52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475" y="25711138"/>
            <a:ext cx="9428226" cy="4714113"/>
          </a:xfrm>
          <a:prstGeom prst="rect">
            <a:avLst/>
          </a:prstGeom>
          <a:solidFill>
            <a:schemeClr val="lt1">
              <a:alpha val="27450"/>
            </a:schemeClr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39395" y="24084175"/>
            <a:ext cx="8626800" cy="86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087050" y="21640425"/>
            <a:ext cx="8258400" cy="619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5"/>
          <p:cNvSpPr txBox="1"/>
          <p:nvPr/>
        </p:nvSpPr>
        <p:spPr>
          <a:xfrm>
            <a:off x="19147475" y="12654950"/>
            <a:ext cx="3499500" cy="8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 u="sng">
                <a:solidFill>
                  <a:schemeClr val="dk1"/>
                </a:solidFill>
              </a:rPr>
              <a:t>Umbrella creation </a:t>
            </a:r>
            <a:endParaRPr b="1" sz="3000" u="sng">
              <a:solidFill>
                <a:schemeClr val="dk1"/>
              </a:solidFill>
            </a:endParaRPr>
          </a:p>
        </p:txBody>
      </p:sp>
      <p:sp>
        <p:nvSpPr>
          <p:cNvPr id="160" name="Google Shape;160;p25"/>
          <p:cNvSpPr txBox="1"/>
          <p:nvPr/>
        </p:nvSpPr>
        <p:spPr>
          <a:xfrm>
            <a:off x="20413775" y="7650475"/>
            <a:ext cx="2233200" cy="8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 u="sng">
                <a:solidFill>
                  <a:schemeClr val="dk1"/>
                </a:solidFill>
              </a:rPr>
              <a:t>Workflow</a:t>
            </a:r>
            <a:endParaRPr b="1" sz="3000" u="sng">
              <a:solidFill>
                <a:schemeClr val="dk1"/>
              </a:solidFill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891625" y="30403800"/>
            <a:ext cx="8817000" cy="20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●"/>
            </a:pPr>
            <a:r>
              <a:rPr lang="en-GB" sz="3500">
                <a:solidFill>
                  <a:schemeClr val="dk1"/>
                </a:solidFill>
              </a:rPr>
              <a:t>We classified the 10 most popular umbrella genres pictured above. Pop and rock were the most common umbrella genres. </a:t>
            </a:r>
            <a:endParaRPr sz="3500">
              <a:solidFill>
                <a:schemeClr val="dk1"/>
              </a:solidFill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23890925" y="28289850"/>
            <a:ext cx="8626800" cy="1051500"/>
          </a:xfrm>
          <a:prstGeom prst="rect">
            <a:avLst/>
          </a:prstGeom>
          <a:solidFill>
            <a:srgbClr val="492D8E"/>
          </a:solidFill>
          <a:ln>
            <a:noFill/>
          </a:ln>
        </p:spPr>
        <p:txBody>
          <a:bodyPr anchorCtr="0" anchor="t" bIns="42725" lIns="85475" spcFirstLastPara="1" rIns="85475" wrap="square" tIns="4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5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SOURCES</a:t>
            </a:r>
            <a:endParaRPr/>
          </a:p>
        </p:txBody>
      </p:sp>
      <p:graphicFrame>
        <p:nvGraphicFramePr>
          <p:cNvPr id="163" name="Google Shape;163;p25"/>
          <p:cNvGraphicFramePr/>
          <p:nvPr/>
        </p:nvGraphicFramePr>
        <p:xfrm>
          <a:off x="19464600" y="2475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{FFBDC16D-F433-43C9-9AE1-4EDDC2AECA76}</a:tableStyleId>
              </a:tblPr>
              <a:tblGrid>
                <a:gridCol w="1632600"/>
                <a:gridCol w="1632600"/>
              </a:tblGrid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Accuracy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Soul (KNN)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Recall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Hip-Hop (Bayes)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Precision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Rap (Bayes)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801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F1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Hip-Hop (Bayes)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Accuracy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Pop (KNN)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Precision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Punk (KNN)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Recall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Punk (KNN)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  <a:tr h="77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/>
                        <a:t>F1</a:t>
                      </a:r>
                      <a:endParaRPr b="1"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Punk (KNN)</a:t>
                      </a:r>
                      <a:endParaRPr sz="2000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  <p:sp>
        <p:nvSpPr>
          <p:cNvPr id="164" name="Google Shape;164;p25"/>
          <p:cNvSpPr txBox="1"/>
          <p:nvPr/>
        </p:nvSpPr>
        <p:spPr>
          <a:xfrm rot="5400000">
            <a:off x="22511975" y="26200650"/>
            <a:ext cx="12273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Highest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 rot="5400000">
            <a:off x="22511975" y="29192250"/>
            <a:ext cx="12273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Lowest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23890800" y="29565600"/>
            <a:ext cx="8626800" cy="20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Song data from user brunokreiner on Hugging Face: </a:t>
            </a:r>
            <a:r>
              <a:rPr lang="en-GB" sz="2400" u="sng">
                <a:solidFill>
                  <a:schemeClr val="hlink"/>
                </a:solidFill>
                <a:hlinkClick r:id="rId10"/>
              </a:rPr>
              <a:t>https://huggingface.co/datasets/brunokreiner/genius-lyrics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This project was done in Python using the following libraries and modules: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pandas, NumPy, Matplotlib, tqdm, nltk, gc, pickle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23902850" y="31866300"/>
            <a:ext cx="86268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thanks to Dr. Sultan for his guidance.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Habitat">
      <a:dk1>
        <a:srgbClr val="000000"/>
      </a:dk1>
      <a:lt1>
        <a:srgbClr val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